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90" r:id="rId2"/>
    <p:sldId id="302" r:id="rId3"/>
    <p:sldId id="306" r:id="rId4"/>
    <p:sldId id="303" r:id="rId5"/>
    <p:sldId id="321" r:id="rId6"/>
    <p:sldId id="304" r:id="rId7"/>
    <p:sldId id="297" r:id="rId8"/>
    <p:sldId id="298" r:id="rId9"/>
    <p:sldId id="291" r:id="rId10"/>
    <p:sldId id="292" r:id="rId11"/>
    <p:sldId id="293" r:id="rId12"/>
    <p:sldId id="307" r:id="rId13"/>
    <p:sldId id="308" r:id="rId14"/>
    <p:sldId id="319" r:id="rId15"/>
    <p:sldId id="323" r:id="rId16"/>
    <p:sldId id="320" r:id="rId17"/>
    <p:sldId id="311" r:id="rId18"/>
    <p:sldId id="313" r:id="rId19"/>
    <p:sldId id="314" r:id="rId20"/>
    <p:sldId id="315" r:id="rId21"/>
    <p:sldId id="316" r:id="rId22"/>
    <p:sldId id="317" r:id="rId23"/>
    <p:sldId id="312" r:id="rId24"/>
    <p:sldId id="324" r:id="rId25"/>
    <p:sldId id="326" r:id="rId26"/>
    <p:sldId id="300" r:id="rId27"/>
    <p:sldId id="301" r:id="rId2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71127"/>
  </p:normalViewPr>
  <p:slideViewPr>
    <p:cSldViewPr snapToGrid="0" snapToObjects="1">
      <p:cViewPr varScale="1">
        <p:scale>
          <a:sx n="114" d="100"/>
          <a:sy n="11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Debian Linux in this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40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often associate the GUI with the OS</a:t>
            </a:r>
          </a:p>
          <a:p>
            <a:r>
              <a:rPr lang="en-US" dirty="0"/>
              <a:t>  - Windows or MacOS have distinctive GUI’s</a:t>
            </a:r>
          </a:p>
          <a:p>
            <a:r>
              <a:rPr lang="en-US" dirty="0"/>
              <a:t>  - However, those are just convenient ways for us to interact with the actual OS.</a:t>
            </a:r>
          </a:p>
          <a:p>
            <a:r>
              <a:rPr lang="en-US" dirty="0"/>
              <a:t>     - e.g. point and click, windows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  - With Linux each Distro usually has its own distinct GUI or Desktop Manager</a:t>
            </a:r>
          </a:p>
          <a:p>
            <a:r>
              <a:rPr lang="en-US" dirty="0"/>
              <a:t>    - You can even change the one that comes with your Linux distro</a:t>
            </a:r>
          </a:p>
          <a:p>
            <a:r>
              <a:rPr lang="en-US" dirty="0"/>
              <a:t>    - the Desktop Manager is just a program so there are lots of choices.</a:t>
            </a:r>
          </a:p>
          <a:p>
            <a:endParaRPr lang="en-US" dirty="0"/>
          </a:p>
          <a:p>
            <a:r>
              <a:rPr lang="en-US" dirty="0"/>
              <a:t>We will be using the XFCE4 GUI for Debian Linux in this course.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r>
              <a:rPr lang="en-US" dirty="0"/>
              <a:t>  - More in a moment…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say docker image or I may just say image, for short.</a:t>
            </a:r>
          </a:p>
          <a:p>
            <a:r>
              <a:rPr lang="en-US" dirty="0"/>
              <a:t>Similarly, for docker container or just container.</a:t>
            </a:r>
          </a:p>
        </p:txBody>
      </p:sp>
    </p:spTree>
    <p:extLst>
      <p:ext uri="{BB962C8B-B14F-4D97-AF65-F5344CB8AC3E}">
        <p14:creationId xmlns:p14="http://schemas.microsoft.com/office/powerpoint/2010/main" val="221092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this looks like.</a:t>
            </a:r>
          </a:p>
          <a:p>
            <a:r>
              <a:rPr lang="en-US" dirty="0"/>
              <a:t>  - To give you an idea of the big picture.</a:t>
            </a:r>
          </a:p>
          <a:p>
            <a:r>
              <a:rPr lang="en-US" dirty="0"/>
              <a:t>  - Then I’ll talk about some of the details a little more.</a:t>
            </a:r>
          </a:p>
          <a:p>
            <a:r>
              <a:rPr lang="en-US" dirty="0"/>
              <a:t>  - The activity will guide you through it again</a:t>
            </a:r>
          </a:p>
          <a:p>
            <a:endParaRPr lang="en-US" dirty="0"/>
          </a:p>
          <a:p>
            <a:r>
              <a:rPr lang="en-US" dirty="0"/>
              <a:t>Demo: </a:t>
            </a:r>
          </a:p>
          <a:p>
            <a:r>
              <a:rPr lang="en-US" dirty="0"/>
              <a:t>  - the commands are included in the assignment.</a:t>
            </a:r>
          </a:p>
          <a:p>
            <a:endParaRPr lang="en-US" dirty="0"/>
          </a:p>
          <a:p>
            <a:r>
              <a:rPr lang="en-US" dirty="0"/>
              <a:t>Pull:</a:t>
            </a:r>
          </a:p>
          <a:p>
            <a:r>
              <a:rPr lang="en-US" dirty="0"/>
              <a:t>	In terminal: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	docker pull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Takes a little while, but not too terribly bad.</a:t>
            </a:r>
          </a:p>
          <a:p>
            <a:endParaRPr lang="en-US" dirty="0"/>
          </a:p>
          <a:p>
            <a:r>
              <a:rPr lang="en-US" dirty="0"/>
              <a:t>Create:</a:t>
            </a:r>
          </a:p>
          <a:p>
            <a:r>
              <a:rPr lang="en-US" dirty="0"/>
              <a:t>	In terminal (for MacOS – different for windows… see </a:t>
            </a:r>
            <a:r>
              <a:rPr lang="en-US" dirty="0" err="1"/>
              <a:t>assighment</a:t>
            </a:r>
            <a:r>
              <a:rPr lang="en-US" dirty="0"/>
              <a:t>)</a:t>
            </a:r>
          </a:p>
          <a:p>
            <a:endParaRPr lang="en-US" sz="1800" dirty="0">
              <a:solidFill>
                <a:srgbClr val="24292F"/>
              </a:solidFill>
              <a:effectLst/>
              <a:latin typeface="Courier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docker create --name comp190 --publish 5901:5901 --publish 6901:6901 --publish 80:80  --mount type=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bind,source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docker.sock,target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Start:</a:t>
            </a:r>
          </a:p>
          <a:p>
            <a:r>
              <a:rPr lang="en-US" dirty="0"/>
              <a:t>	Start from Docker Desktop</a:t>
            </a:r>
          </a:p>
          <a:p>
            <a:endParaRPr lang="en-US" dirty="0"/>
          </a:p>
          <a:p>
            <a:r>
              <a:rPr lang="en-US" dirty="0"/>
              <a:t>Connect:</a:t>
            </a:r>
          </a:p>
          <a:p>
            <a:r>
              <a:rPr lang="en-US" dirty="0"/>
              <a:t>	Launch </a:t>
            </a:r>
            <a:r>
              <a:rPr lang="en-US" dirty="0" err="1"/>
              <a:t>TigerVNC</a:t>
            </a:r>
            <a:r>
              <a:rPr lang="en-US" dirty="0"/>
              <a:t> Viewer</a:t>
            </a:r>
          </a:p>
          <a:p>
            <a:r>
              <a:rPr lang="en-US" dirty="0"/>
              <a:t>	Connect to localhost:5901</a:t>
            </a:r>
          </a:p>
          <a:p>
            <a:endParaRPr lang="en-US" dirty="0"/>
          </a:p>
          <a:p>
            <a:r>
              <a:rPr lang="en-US" dirty="0"/>
              <a:t>Stop:</a:t>
            </a:r>
          </a:p>
          <a:p>
            <a:r>
              <a:rPr lang="en-US" dirty="0"/>
              <a:t>	Stop from Docker Desktop</a:t>
            </a:r>
          </a:p>
          <a:p>
            <a:endParaRPr lang="en-US" dirty="0"/>
          </a:p>
          <a:p>
            <a:r>
              <a:rPr lang="en-US" dirty="0"/>
              <a:t>Restart:</a:t>
            </a:r>
          </a:p>
          <a:p>
            <a:r>
              <a:rPr lang="en-US" dirty="0"/>
              <a:t>	Restart from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I’ll just expand a little on some of the basic concepts around what we just did in the demo.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your computer</a:t>
            </a:r>
          </a:p>
          <a:p>
            <a:r>
              <a:rPr lang="en-US" dirty="0"/>
              <a:t> - A pull makes a copy of the image on the local machine.</a:t>
            </a:r>
          </a:p>
          <a:p>
            <a:r>
              <a:rPr lang="en-US" dirty="0"/>
              <a:t> - The same image can be used over and over again by many people to created identical containers.</a:t>
            </a:r>
          </a:p>
          <a:p>
            <a:r>
              <a:rPr lang="en-US" dirty="0"/>
              <a:t>   - This is why we like it… this way you will all have identical machines to work with via Docker and VNC.</a:t>
            </a:r>
          </a:p>
          <a:p>
            <a:endParaRPr lang="en-US" dirty="0"/>
          </a:p>
          <a:p>
            <a:r>
              <a:rPr lang="en-US" dirty="0"/>
              <a:t>An image is turned into a Container</a:t>
            </a:r>
          </a:p>
          <a:p>
            <a:r>
              <a:rPr lang="en-US" dirty="0"/>
              <a:t> - Think of a container as a machine/server hidden inside in your machine.</a:t>
            </a:r>
          </a:p>
          <a:p>
            <a:r>
              <a:rPr lang="en-US" dirty="0"/>
              <a:t> - It can be brand new – just out of the box (created)</a:t>
            </a:r>
          </a:p>
          <a:p>
            <a:r>
              <a:rPr lang="en-US" dirty="0"/>
              <a:t> - It can be running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  -You can interact with it and change it and work with it </a:t>
            </a:r>
          </a:p>
          <a:p>
            <a:r>
              <a:rPr lang="en-US" dirty="0"/>
              <a:t>       - Run programs</a:t>
            </a:r>
          </a:p>
          <a:p>
            <a:r>
              <a:rPr lang="en-US" dirty="0"/>
              <a:t>       - Create/edit/delete files</a:t>
            </a:r>
          </a:p>
          <a:p>
            <a:r>
              <a:rPr lang="en-US" dirty="0"/>
              <a:t>       - install software</a:t>
            </a:r>
          </a:p>
          <a:p>
            <a:r>
              <a:rPr lang="en-US" dirty="0"/>
              <a:t>       - etc.</a:t>
            </a:r>
          </a:p>
          <a:p>
            <a:r>
              <a:rPr lang="en-US" dirty="0"/>
              <a:t>     - Those changes are represented by the Red + sign in the figure.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your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 again</a:t>
            </a:r>
          </a:p>
          <a:p>
            <a:r>
              <a:rPr lang="en-US" dirty="0"/>
              <a:t>    - like booting up your machine after it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introduce the commands here – they are covered in the activities.</a:t>
            </a:r>
          </a:p>
          <a:p>
            <a:r>
              <a:rPr lang="en-US" dirty="0"/>
              <a:t>But I do want to point out a few little things that are common to all of the commands.</a:t>
            </a:r>
          </a:p>
          <a:p>
            <a:endParaRPr lang="en-US" dirty="0"/>
          </a:p>
          <a:p>
            <a:r>
              <a:rPr lang="en-US" dirty="0"/>
              <a:t>&lt; &gt; - used to indicate values that must be replaced.</a:t>
            </a:r>
          </a:p>
          <a:p>
            <a:r>
              <a:rPr lang="en-US" dirty="0"/>
              <a:t>  - the &lt; &gt; are not included in the final command</a:t>
            </a:r>
          </a:p>
          <a:p>
            <a:r>
              <a:rPr lang="en-US" dirty="0"/>
              <a:t>  - E.g. In rm </a:t>
            </a:r>
            <a:r>
              <a:rPr lang="en-US" dirty="0" err="1"/>
              <a:t>myfile.txt</a:t>
            </a:r>
            <a:r>
              <a:rPr lang="en-US" dirty="0"/>
              <a:t>, the &lt;file&gt; is replaced by the filename </a:t>
            </a:r>
            <a:r>
              <a:rPr lang="en-US" dirty="0" err="1"/>
              <a:t>myfile.txt</a:t>
            </a:r>
            <a:r>
              <a:rPr lang="en-US" dirty="0"/>
              <a:t> </a:t>
            </a:r>
          </a:p>
          <a:p>
            <a:r>
              <a:rPr lang="en-US" dirty="0"/>
              <a:t>[ ] – used to indicate optional parts of commands.</a:t>
            </a:r>
          </a:p>
          <a:p>
            <a:r>
              <a:rPr lang="en-US" dirty="0"/>
              <a:t>  - the thing inside [ ] can be included or omitted.</a:t>
            </a:r>
          </a:p>
          <a:p>
            <a:r>
              <a:rPr lang="en-US" dirty="0"/>
              <a:t>  - again the [ ] are not included in the final command If this part is used.</a:t>
            </a:r>
          </a:p>
          <a:p>
            <a:r>
              <a:rPr lang="en-US" dirty="0"/>
              <a:t>    - e.g. in cd the optional &lt;</a:t>
            </a:r>
            <a:r>
              <a:rPr lang="en-US" dirty="0" err="1"/>
              <a:t>dir</a:t>
            </a:r>
            <a:r>
              <a:rPr lang="en-US" dirty="0"/>
              <a:t>&gt; part is omitted.</a:t>
            </a:r>
          </a:p>
          <a:p>
            <a:r>
              <a:rPr lang="en-US" dirty="0"/>
              <a:t>    - e.g. in cd home the directory home is used as the &lt;</a:t>
            </a:r>
            <a:r>
              <a:rPr lang="en-US" dirty="0" err="1"/>
              <a:t>dir</a:t>
            </a:r>
            <a:r>
              <a:rPr lang="en-US" dirty="0"/>
              <a:t>&gt;.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4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</a:t>
            </a:r>
            <a:r>
              <a:rPr lang="en-US" dirty="0" err="1"/>
              <a:t>mkdir</a:t>
            </a:r>
            <a:r>
              <a:rPr lang="en-US" dirty="0"/>
              <a:t> command is making a new directory.</a:t>
            </a:r>
          </a:p>
          <a:p>
            <a:r>
              <a:rPr lang="en-US" dirty="0"/>
              <a:t>So the screenshot shows the </a:t>
            </a:r>
          </a:p>
          <a:p>
            <a:r>
              <a:rPr lang="en-US" dirty="0"/>
              <a:t>  - current list of files and directories</a:t>
            </a:r>
          </a:p>
          <a:p>
            <a:r>
              <a:rPr lang="en-US" dirty="0"/>
              <a:t>    - so we know the starting point</a:t>
            </a:r>
          </a:p>
          <a:p>
            <a:r>
              <a:rPr lang="en-US" dirty="0"/>
              <a:t>  - command that is used to make the new directory</a:t>
            </a:r>
          </a:p>
          <a:p>
            <a:r>
              <a:rPr lang="en-US" dirty="0"/>
              <a:t>  - the list of files and directories after the command is used</a:t>
            </a:r>
          </a:p>
          <a:p>
            <a:r>
              <a:rPr lang="en-US" dirty="0"/>
              <a:t>    - so we can see that the command worked</a:t>
            </a:r>
          </a:p>
          <a:p>
            <a:r>
              <a:rPr lang="en-US" dirty="0"/>
              <a:t>  - the next command prompt</a:t>
            </a:r>
          </a:p>
          <a:p>
            <a:r>
              <a:rPr lang="en-US" dirty="0"/>
              <a:t>    - so we know that the </a:t>
            </a:r>
            <a:r>
              <a:rPr lang="en-US"/>
              <a:t>command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mastering every detail </a:t>
            </a:r>
          </a:p>
          <a:p>
            <a:r>
              <a:rPr lang="en-US" dirty="0"/>
              <a:t>  - somewhat different than a normal course.</a:t>
            </a:r>
          </a:p>
          <a:p>
            <a:r>
              <a:rPr lang="en-US" dirty="0"/>
              <a:t>  - so you are not expected to understand everything in the same way as a typical course.</a:t>
            </a:r>
          </a:p>
          <a:p>
            <a:r>
              <a:rPr lang="en-US" dirty="0"/>
              <a:t>    - The idea is to experience a lot of things that will be useful to you in the future.</a:t>
            </a:r>
          </a:p>
          <a:p>
            <a:r>
              <a:rPr lang="en-US" dirty="0"/>
              <a:t>    - You’ll need to use them over and over and over again until they are natural.</a:t>
            </a:r>
          </a:p>
          <a:p>
            <a:r>
              <a:rPr lang="en-US" dirty="0"/>
              <a:t>      - We are not going to try to drill them in here.</a:t>
            </a:r>
          </a:p>
          <a:p>
            <a:r>
              <a:rPr lang="en-US" dirty="0"/>
              <a:t>      - But what you want to do is remember what you’ve done, not necessarily how you did it.</a:t>
            </a:r>
          </a:p>
          <a:p>
            <a:r>
              <a:rPr lang="en-US" dirty="0"/>
              <a:t>      - Once you know what you can do and remember that you’ve done it its easy to look up how to do it.</a:t>
            </a:r>
          </a:p>
          <a:p>
            <a:endParaRPr lang="en-US" dirty="0"/>
          </a:p>
          <a:p>
            <a:r>
              <a:rPr lang="en-US" dirty="0"/>
              <a:t>You won’t always have all of the information you need</a:t>
            </a:r>
          </a:p>
          <a:p>
            <a:r>
              <a:rPr lang="en-US" dirty="0"/>
              <a:t>  - you’ll make mistakes</a:t>
            </a:r>
          </a:p>
          <a:p>
            <a:r>
              <a:rPr lang="en-US" dirty="0"/>
              <a:t>  - things will appear not to work</a:t>
            </a:r>
          </a:p>
          <a:p>
            <a:r>
              <a:rPr lang="en-US" dirty="0"/>
              <a:t>  - you’ll get practice figuring them out.</a:t>
            </a:r>
          </a:p>
          <a:p>
            <a:endParaRPr lang="en-US" dirty="0"/>
          </a:p>
          <a:p>
            <a:r>
              <a:rPr lang="en-US" dirty="0"/>
              <a:t>For both of these reasons this is a CR/NC course.</a:t>
            </a:r>
          </a:p>
          <a:p>
            <a:r>
              <a:rPr lang="en-US" dirty="0"/>
              <a:t>  - Don’t want you memorizing commands and such</a:t>
            </a:r>
          </a:p>
          <a:p>
            <a:r>
              <a:rPr lang="en-US" dirty="0"/>
              <a:t>  - Also don’t want to penalize you for working without complete information, when that’s what is expected.</a:t>
            </a:r>
          </a:p>
          <a:p>
            <a:endParaRPr lang="en-US" dirty="0"/>
          </a:p>
          <a:p>
            <a:r>
              <a:rPr lang="en-US" dirty="0"/>
              <a:t>By having lots of experience you develop an intuition about what is happening in future situations.</a:t>
            </a:r>
          </a:p>
          <a:p>
            <a:r>
              <a:rPr lang="en-US" dirty="0"/>
              <a:t>  - </a:t>
            </a:r>
            <a:r>
              <a:rPr lang="en-US" dirty="0" err="1"/>
              <a:t>Ohhhh</a:t>
            </a:r>
            <a:r>
              <a:rPr lang="en-US" dirty="0"/>
              <a:t> yea… I’ve seen something like this before.</a:t>
            </a:r>
          </a:p>
          <a:p>
            <a:r>
              <a:rPr lang="en-US" dirty="0"/>
              <a:t>  - What did do then?  </a:t>
            </a:r>
          </a:p>
          <a:p>
            <a:r>
              <a:rPr lang="en-US" dirty="0"/>
              <a:t>  - How did I do that?</a:t>
            </a:r>
          </a:p>
          <a:p>
            <a:endParaRPr lang="en-US" dirty="0"/>
          </a:p>
          <a:p>
            <a:r>
              <a:rPr lang="en-US" dirty="0"/>
              <a:t>Then once you do it a few dozen or a few hundred times, you’ll remember it.</a:t>
            </a:r>
          </a:p>
          <a:p>
            <a:endParaRPr lang="en-US" dirty="0"/>
          </a:p>
          <a:p>
            <a:r>
              <a:rPr lang="en-US" dirty="0"/>
              <a:t>So… bottom line… </a:t>
            </a:r>
          </a:p>
          <a:p>
            <a:r>
              <a:rPr lang="en-US" dirty="0"/>
              <a:t>  - Don’t panic if you feel like you don’t understand everything deeply</a:t>
            </a:r>
          </a:p>
          <a:p>
            <a:r>
              <a:rPr lang="en-US" dirty="0"/>
              <a:t>  - That is okay…</a:t>
            </a:r>
          </a:p>
          <a:p>
            <a:r>
              <a:rPr lang="en-US" dirty="0"/>
              <a:t>  - This is about </a:t>
            </a:r>
          </a:p>
          <a:p>
            <a:r>
              <a:rPr lang="en-US" dirty="0"/>
              <a:t>    - knowing “what” you can do</a:t>
            </a:r>
          </a:p>
          <a:p>
            <a:r>
              <a:rPr lang="en-US" dirty="0"/>
              <a:t>    - having the experience of having done it</a:t>
            </a:r>
          </a:p>
          <a:p>
            <a:r>
              <a:rPr lang="en-US" dirty="0"/>
              <a:t>    - being able to figure things out</a:t>
            </a:r>
          </a:p>
          <a:p>
            <a:r>
              <a:rPr lang="en-US" dirty="0"/>
              <a:t>    - being able to look up “how” to do it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This is because Linux/Unix is the dominant platform for servers.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In the cloud application services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pgoble.github.io/comp19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306237"/>
            <a:ext cx="7030037" cy="857400"/>
          </a:xfrm>
        </p:spPr>
        <p:txBody>
          <a:bodyPr/>
          <a:lstStyle/>
          <a:p>
            <a:r>
              <a:rPr lang="en-US" sz="3200" dirty="0"/>
              <a:t>Running Linux &amp; a Desktop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1543"/>
            <a:ext cx="6761100" cy="857400"/>
          </a:xfrm>
        </p:spPr>
        <p:txBody>
          <a:bodyPr/>
          <a:lstStyle/>
          <a:p>
            <a:r>
              <a:rPr lang="en-US" sz="3200" dirty="0"/>
              <a:t>Docker/Docker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063"/>
            <a:ext cx="6761100" cy="3946275"/>
          </a:xfrm>
        </p:spPr>
        <p:txBody>
          <a:bodyPr/>
          <a:lstStyle/>
          <a:p>
            <a:r>
              <a:rPr lang="en-US" sz="2000" b="1" i="1" dirty="0"/>
              <a:t>Docker</a:t>
            </a:r>
            <a:r>
              <a:rPr lang="en-US" sz="2000" dirty="0"/>
              <a:t> (and </a:t>
            </a:r>
            <a:r>
              <a:rPr lang="en-US" sz="2000" b="1" i="1" dirty="0"/>
              <a:t>Docker Desktop</a:t>
            </a:r>
            <a:r>
              <a:rPr lang="en-US" sz="2000" dirty="0"/>
              <a:t>) are programs that manage </a:t>
            </a:r>
            <a:r>
              <a:rPr lang="en-US" sz="2000" b="1" i="1" dirty="0"/>
              <a:t>images</a:t>
            </a:r>
            <a:r>
              <a:rPr lang="en-US" sz="2000" dirty="0"/>
              <a:t> and </a:t>
            </a:r>
            <a:r>
              <a:rPr lang="en-US" sz="2000" b="1" i="1" dirty="0"/>
              <a:t>containers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image</a:t>
            </a:r>
            <a:r>
              <a:rPr lang="en-US" sz="2000" dirty="0"/>
              <a:t> is a compressed file containing an operating system (e.g. Linux) and application software (e.g. terminal / editors / browser /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container</a:t>
            </a:r>
            <a:r>
              <a:rPr lang="en-US" sz="2000" dirty="0"/>
              <a:t> is like a simulated computer or server inside your computer.</a:t>
            </a:r>
          </a:p>
          <a:p>
            <a:pPr lvl="1"/>
            <a:endParaRPr lang="en-US" sz="2000" dirty="0"/>
          </a:p>
          <a:p>
            <a:r>
              <a:rPr lang="en-US" sz="2000" dirty="0"/>
              <a:t>When a container is </a:t>
            </a:r>
            <a:r>
              <a:rPr lang="en-US" sz="2000" b="1" i="1" dirty="0"/>
              <a:t>running</a:t>
            </a:r>
            <a:r>
              <a:rPr lang="en-US" sz="2000" dirty="0"/>
              <a:t> you can connect to it like a server and use the operating system or services that it provides.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7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b="1" i="1" dirty="0"/>
              <a:t>Pull</a:t>
            </a:r>
            <a:r>
              <a:rPr lang="en-US" sz="2000" dirty="0"/>
              <a:t> image (once in Terminal)</a:t>
            </a:r>
          </a:p>
          <a:p>
            <a:pPr lvl="1"/>
            <a:r>
              <a:rPr lang="en-US" sz="2000" b="1" i="1" dirty="0"/>
              <a:t>Create</a:t>
            </a:r>
            <a:r>
              <a:rPr lang="en-US" sz="2000" dirty="0"/>
              <a:t> container (once in Terminal)</a:t>
            </a:r>
          </a:p>
          <a:p>
            <a:pPr lvl="1"/>
            <a:r>
              <a:rPr lang="en-US" sz="2000" b="1" i="1" dirty="0"/>
              <a:t>Start</a:t>
            </a:r>
            <a:r>
              <a:rPr lang="en-US" sz="2000" dirty="0"/>
              <a:t> container using Docker Desktop</a:t>
            </a:r>
          </a:p>
          <a:p>
            <a:pPr lvl="1"/>
            <a:r>
              <a:rPr lang="en-US" sz="2000" dirty="0"/>
              <a:t>Connect to container with </a:t>
            </a:r>
            <a:r>
              <a:rPr lang="en-US" sz="2000" dirty="0" err="1"/>
              <a:t>TigerVNC</a:t>
            </a:r>
            <a:r>
              <a:rPr lang="en-US" sz="2000" dirty="0"/>
              <a:t> Viewer</a:t>
            </a:r>
          </a:p>
          <a:p>
            <a:pPr lvl="1"/>
            <a:r>
              <a:rPr lang="en-US" sz="2000" b="1" i="1" dirty="0"/>
              <a:t>Stop</a:t>
            </a:r>
            <a:r>
              <a:rPr lang="en-US" sz="2000" dirty="0"/>
              <a:t> container using Docker Desktop</a:t>
            </a:r>
          </a:p>
          <a:p>
            <a:pPr lvl="1"/>
            <a:endParaRPr lang="en-US" sz="2000" dirty="0"/>
          </a:p>
          <a:p>
            <a:pPr lvl="1"/>
            <a:r>
              <a:rPr lang="en-US" sz="2000" b="1" u="sng" dirty="0">
                <a:solidFill>
                  <a:srgbClr val="FF0000"/>
                </a:solidFill>
              </a:rPr>
              <a:t>Do not Delete your container!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&amp;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 action="ppaction://noaction"/>
              </a:rPr>
              <a:t>Image from: https://guidebookgallery.org/</a:t>
            </a:r>
          </a:p>
          <a:p>
            <a:r>
              <a:rPr lang="en-US" sz="800" dirty="0">
                <a:hlinkClick r:id="" action="ppaction://noaction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Useful Linux/Unix Stuff: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Copy and Paste in Linux/Unix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the Terminal:</a:t>
            </a:r>
          </a:p>
          <a:p>
            <a:pPr lvl="2"/>
            <a:r>
              <a:rPr lang="en-US" sz="2000" dirty="0"/>
              <a:t>Copy	</a:t>
            </a:r>
            <a:r>
              <a:rPr lang="en-US" sz="2000" dirty="0" err="1"/>
              <a:t>Shift+Ctrl+c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Shift+Ctrl+v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any other </a:t>
            </a:r>
            <a:r>
              <a:rPr lang="en-US" sz="2000" dirty="0" err="1"/>
              <a:t>applicatoin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Copy 	</a:t>
            </a:r>
            <a:r>
              <a:rPr lang="en-US" sz="2000" dirty="0" err="1"/>
              <a:t>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Ctrl+v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67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Sample Answers: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Many questions in the activities will ask you to use a screenshot of your work…</a:t>
            </a:r>
          </a:p>
          <a:p>
            <a:pPr lvl="1"/>
            <a:r>
              <a:rPr lang="en-US" sz="1800" dirty="0"/>
              <a:t>A good screenshot will demonstrate that an action occurred and succeeded.  This may include:</a:t>
            </a:r>
          </a:p>
          <a:p>
            <a:pPr lvl="2"/>
            <a:r>
              <a:rPr lang="en-US" sz="1600" dirty="0"/>
              <a:t>state before a command is used, if relevant</a:t>
            </a:r>
          </a:p>
          <a:p>
            <a:pPr lvl="2"/>
            <a:r>
              <a:rPr lang="en-US" sz="1600" dirty="0"/>
              <a:t>command that was used</a:t>
            </a:r>
          </a:p>
          <a:p>
            <a:pPr lvl="2"/>
            <a:r>
              <a:rPr lang="en-US" sz="1600" dirty="0"/>
              <a:t>relevant output that was produced</a:t>
            </a:r>
          </a:p>
          <a:p>
            <a:pPr lvl="2"/>
            <a:r>
              <a:rPr lang="en-US" sz="1600" dirty="0"/>
              <a:t>next command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44D2-5707-617F-74F7-595FE33B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50" y="3303588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00" y="1064339"/>
            <a:ext cx="7469521" cy="3209873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</a:p>
          <a:p>
            <a:r>
              <a:rPr lang="en-US" sz="2000" dirty="0"/>
              <a:t>Complete A01 - </a:t>
            </a:r>
            <a:r>
              <a:rPr lang="en-US" sz="2000" dirty="0" err="1"/>
              <a:t>OSandLinux</a:t>
            </a:r>
            <a:r>
              <a:rPr lang="en-US" sz="2000" dirty="0"/>
              <a:t>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next Thurs 1:30pm</a:t>
            </a:r>
            <a:endParaRPr lang="en-US" sz="800" dirty="0"/>
          </a:p>
          <a:p>
            <a:r>
              <a:rPr lang="en-US" sz="2000" dirty="0"/>
              <a:t>Do Reading and prepare for discussion</a:t>
            </a:r>
          </a:p>
          <a:p>
            <a:r>
              <a:rPr lang="en-US" sz="2000" dirty="0"/>
              <a:t>Complete Q01 on Moodle and score 2 (&gt;=90%) or 3 (100%)</a:t>
            </a:r>
          </a:p>
          <a:p>
            <a:pPr lvl="1"/>
            <a:r>
              <a:rPr lang="en-US" sz="2000" dirty="0"/>
              <a:t>Within 1 week of assignment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D8CE8DA-FCCF-793E-021E-AE0D6232F19D}"/>
              </a:ext>
            </a:extLst>
          </p:cNvPr>
          <p:cNvSpPr/>
          <p:nvPr/>
        </p:nvSpPr>
        <p:spPr>
          <a:xfrm rot="19343821">
            <a:off x="6592741" y="1143343"/>
            <a:ext cx="791566" cy="627427"/>
          </a:xfrm>
          <a:prstGeom prst="leftArrow">
            <a:avLst>
              <a:gd name="adj1" fmla="val 50000"/>
              <a:gd name="adj2" fmla="val 4936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 – 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>
                <a:hlinkClick r:id="rId3"/>
              </a:rPr>
              <a:t>https://wpgoble.github.io/comp190/</a:t>
            </a:r>
            <a:endParaRPr lang="en-US" sz="1800" b="1" dirty="0"/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(&gt;90%)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80029"/>
            <a:ext cx="6761100" cy="857400"/>
          </a:xfrm>
        </p:spPr>
        <p:txBody>
          <a:bodyPr/>
          <a:lstStyle/>
          <a:p>
            <a:r>
              <a:rPr lang="en-US" sz="3200" dirty="0"/>
              <a:t>COMP 190/290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55031"/>
            <a:ext cx="7042068" cy="3958769"/>
          </a:xfrm>
        </p:spPr>
        <p:txBody>
          <a:bodyPr/>
          <a:lstStyle/>
          <a:p>
            <a:r>
              <a:rPr lang="en-US" sz="2400" dirty="0"/>
              <a:t>The goal of these courses is to give you a set of experiences with important tools and techniques.</a:t>
            </a:r>
          </a:p>
          <a:p>
            <a:pPr lvl="1"/>
            <a:r>
              <a:rPr lang="en-US" sz="2000" dirty="0"/>
              <a:t>Not expected to master every detail</a:t>
            </a:r>
          </a:p>
          <a:p>
            <a:pPr lvl="2"/>
            <a:r>
              <a:rPr lang="en-US" sz="1800" dirty="0"/>
              <a:t>Remember “what” can be done</a:t>
            </a:r>
          </a:p>
          <a:p>
            <a:pPr lvl="2"/>
            <a:r>
              <a:rPr lang="en-US" sz="1800" dirty="0"/>
              <a:t>“How” it is done is easy to look up and reconstruct</a:t>
            </a:r>
          </a:p>
          <a:p>
            <a:pPr lvl="1"/>
            <a:r>
              <a:rPr lang="en-US" sz="2000" dirty="0"/>
              <a:t>Operate in incomplete information situations</a:t>
            </a:r>
          </a:p>
          <a:p>
            <a:pPr lvl="2"/>
            <a:r>
              <a:rPr lang="en-US" sz="1800" dirty="0"/>
              <a:t>Make mistakes</a:t>
            </a:r>
          </a:p>
          <a:p>
            <a:pPr lvl="2"/>
            <a:r>
              <a:rPr lang="en-US" sz="1800" dirty="0"/>
              <a:t>Practice figuring things out</a:t>
            </a:r>
          </a:p>
          <a:p>
            <a:pPr lvl="1"/>
            <a:r>
              <a:rPr lang="en-US" sz="2000" dirty="0"/>
              <a:t>Develop intuition for future situations</a:t>
            </a:r>
          </a:p>
          <a:p>
            <a:pPr lvl="2"/>
            <a:r>
              <a:rPr lang="en-US" sz="1800" dirty="0"/>
              <a:t>”</a:t>
            </a:r>
            <a:r>
              <a:rPr lang="en-US" sz="1800" dirty="0" err="1"/>
              <a:t>Ohhh</a:t>
            </a:r>
            <a:r>
              <a:rPr lang="en-US" sz="1800" dirty="0"/>
              <a:t>…. This seems like that thing that one time…”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43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3649</TotalTime>
  <Words>4265</Words>
  <Application>Microsoft Macintosh PowerPoint</Application>
  <PresentationFormat>On-screen Show (16:9)</PresentationFormat>
  <Paragraphs>504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 – Course Mechanics</vt:lpstr>
      <vt:lpstr>COMP 190/290 Philosophy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 &amp; a Desktop Manager</vt:lpstr>
      <vt:lpstr>Docker/Docker Desktop</vt:lpstr>
      <vt:lpstr>Demo</vt:lpstr>
      <vt:lpstr>dockerhub &amp; Docker Concepts</vt:lpstr>
      <vt:lpstr>Virtual Network Computing (VNC)</vt:lpstr>
      <vt:lpstr>Terminal/Shell/Command Line Interface</vt:lpstr>
      <vt:lpstr>Shell Flavors</vt:lpstr>
      <vt:lpstr>GUI / CLI Equivalence</vt:lpstr>
      <vt:lpstr>GUI / CLI Equivalence</vt:lpstr>
      <vt:lpstr>Linux CLI Commands:</vt:lpstr>
      <vt:lpstr>Useful Linux/Unix Stuff:</vt:lpstr>
      <vt:lpstr>Sample Answers: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Goble, William</cp:lastModifiedBy>
  <cp:revision>123</cp:revision>
  <cp:lastPrinted>2021-09-01T12:57:45Z</cp:lastPrinted>
  <dcterms:created xsi:type="dcterms:W3CDTF">2020-08-18T12:38:13Z</dcterms:created>
  <dcterms:modified xsi:type="dcterms:W3CDTF">2023-08-16T19:57:50Z</dcterms:modified>
</cp:coreProperties>
</file>